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8" r:id="rId2"/>
    <p:sldId id="443" r:id="rId3"/>
    <p:sldId id="360" r:id="rId4"/>
    <p:sldId id="510" r:id="rId5"/>
    <p:sldId id="511" r:id="rId6"/>
    <p:sldId id="532" r:id="rId7"/>
    <p:sldId id="473" r:id="rId8"/>
    <p:sldId id="472" r:id="rId9"/>
    <p:sldId id="512" r:id="rId10"/>
    <p:sldId id="518" r:id="rId11"/>
    <p:sldId id="519" r:id="rId12"/>
    <p:sldId id="520" r:id="rId13"/>
    <p:sldId id="368" r:id="rId14"/>
    <p:sldId id="547" r:id="rId15"/>
    <p:sldId id="369" r:id="rId16"/>
    <p:sldId id="522" r:id="rId17"/>
    <p:sldId id="524" r:id="rId18"/>
    <p:sldId id="525" r:id="rId19"/>
    <p:sldId id="526" r:id="rId20"/>
    <p:sldId id="483" r:id="rId21"/>
    <p:sldId id="528" r:id="rId22"/>
    <p:sldId id="529" r:id="rId23"/>
    <p:sldId id="530" r:id="rId24"/>
    <p:sldId id="484" r:id="rId25"/>
    <p:sldId id="371" r:id="rId26"/>
    <p:sldId id="536" r:id="rId27"/>
    <p:sldId id="534" r:id="rId28"/>
    <p:sldId id="533" r:id="rId29"/>
    <p:sldId id="436" r:id="rId30"/>
    <p:sldId id="540" r:id="rId31"/>
    <p:sldId id="535" r:id="rId32"/>
    <p:sldId id="537" r:id="rId33"/>
    <p:sldId id="538" r:id="rId34"/>
    <p:sldId id="542" r:id="rId35"/>
    <p:sldId id="546" r:id="rId36"/>
    <p:sldId id="545" r:id="rId37"/>
    <p:sldId id="548" r:id="rId38"/>
    <p:sldId id="539" r:id="rId39"/>
    <p:sldId id="543" r:id="rId40"/>
    <p:sldId id="507" r:id="rId41"/>
    <p:sldId id="506" r:id="rId42"/>
    <p:sldId id="492" r:id="rId43"/>
    <p:sldId id="38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46" autoAdjust="0"/>
  </p:normalViewPr>
  <p:slideViewPr>
    <p:cSldViewPr snapToGrid="0">
      <p:cViewPr varScale="1">
        <p:scale>
          <a:sx n="64" d="100"/>
          <a:sy n="64" d="100"/>
        </p:scale>
        <p:origin x="13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A73A-83DA-4139-89D8-8DE54539E41D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4EE4-846B-448D-9A69-355BF844F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86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52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1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2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87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8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7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85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96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58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33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45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0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2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1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73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6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63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3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93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9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175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03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70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18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82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90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008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80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9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89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77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55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54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85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187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5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0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2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45924-15F2-47A3-9D2C-A822FEE8C2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1637CF-DF33-403E-99F3-1C580DEB4E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F6C8B1-63B3-4AF7-B13A-207925F2F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08002-8B42-4193-844B-972960FD82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80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889272-0DD6-4DA6-9687-CA6DB8CF2E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61CBCE-D142-42D0-92C6-3B141CEF6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FABACC-2B92-4A55-BB9D-54AB4C876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84FBF-7CAF-47DA-BE78-D9EEC6947E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13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600732-86EA-4B9F-B991-509747777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56DF97-588A-4733-8939-9647108B44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F24385-AFAB-443A-B398-034DEF253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DA3-D4C2-4F74-A42B-D6C7E3F18F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89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BAD47B-FB58-40BC-9087-25CB6D45BB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B1BA52-8309-49F9-8F9F-C954CCDA80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7B48F6-483C-4668-A6C6-B4F64C517C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68412-2A8D-40FA-8A20-33EBCBBA3E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92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FE286-25B6-4C16-A72B-43209DC978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73672A-AF90-4847-ABC9-3DB953CF32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1626BC-7FDA-4580-9146-7390D856CF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06954-1A11-4B99-820D-574CEC6469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77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3DDBC-7BEC-4F0D-A8AE-469154A45D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FE6E8-DB32-4533-8236-97335D2238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DC2712-09FD-4FEE-861A-EADE202918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874B9-982F-4467-9017-9CA35E121A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72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249F8BE-67D0-48F5-9DDD-299FB7003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A72431-281F-4213-8F84-64B0FBADDA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232D273-0001-4CDB-BFD2-A8ED9C7390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414A2-7BC4-41DA-8297-99BBCD3739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25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0D5F058-BE24-4934-90F0-AD5C38A2F0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159BDC-7007-4D61-9694-634E0ED97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05D0495-C4D5-4D3B-A298-2D3554DDB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BE273-2A78-4399-866D-29BA2D9B33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82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7DD7E31-1B84-4B73-AC44-67EB39C729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81296A6-ADE4-4582-9293-E9A83F41D2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46A62E-EFC0-4C78-9F94-9D5890681B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6E18E-FA30-4DF4-ABDF-98838689C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98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9891B-1848-4CB2-BE8B-92B6812CC4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9130-A5F3-4537-AFB0-60544B057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228DA-98EA-46AB-AC1F-8FD2E42EB7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F3A71-EA3F-4128-820A-E7871FD5C4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968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E6566-D95D-43D5-928B-21D47461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D038F-F24B-4C16-B5BF-84C474C008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8F29D-24D4-49FB-9C03-C29469E965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CA2A7-13A4-487E-8167-DCDECE3171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041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D726E39C-FFE1-418B-AD2A-928EEE1F58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890F870-A6B6-4B32-85C9-0D9B4B2D51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5F9CBE-13AC-403E-AB94-D54A8C4F99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4B4EB8D-2BC1-4C9A-8C37-390A72A45167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" name="Picture 7" descr="PKU">
            <a:extLst>
              <a:ext uri="{FF2B5EF4-FFF2-40B4-BE49-F238E27FC236}">
                <a16:creationId xmlns:a16="http://schemas.microsoft.com/office/drawing/2014/main" id="{065A9C71-CB2A-4600-AB63-71EA7144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PKU">
            <a:extLst>
              <a:ext uri="{FF2B5EF4-FFF2-40B4-BE49-F238E27FC236}">
                <a16:creationId xmlns:a16="http://schemas.microsoft.com/office/drawing/2014/main" id="{37AC163D-0AC0-47CE-BF19-66F5804D54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92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E0BD1-5389-4DC9-8143-3D586082A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11" y="803531"/>
            <a:ext cx="11931978" cy="14700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课程项目</a:t>
            </a:r>
            <a:b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轻量化人脸表情识别</a:t>
            </a:r>
            <a:b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dirty="0"/>
            </a:br>
            <a:endParaRPr lang="zh-CN" altLang="en-US" sz="60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338" name="Text Box 8">
            <a:extLst>
              <a:ext uri="{FF2B5EF4-FFF2-40B4-BE49-F238E27FC236}">
                <a16:creationId xmlns:a16="http://schemas.microsoft.com/office/drawing/2014/main" id="{4243CF3C-3E77-47B5-93CC-7E173C1BA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76" y="4190736"/>
            <a:ext cx="10330248" cy="161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孔思琦、于乐、陈传文、张千、黄顺伟、戴镇原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2019.6.15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lang="zh-CN" altLang="en-US" sz="4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1EEBEF-2905-4DE9-A856-556BD50B99F2}"/>
              </a:ext>
            </a:extLst>
          </p:cNvPr>
          <p:cNvSpPr/>
          <p:nvPr/>
        </p:nvSpPr>
        <p:spPr>
          <a:xfrm>
            <a:off x="2150076" y="2278555"/>
            <a:ext cx="8674443" cy="321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DSFD 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精度高、体积大、速度慢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Dual Shot Face Detector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 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精度较高、体积小、速度快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Multi-task Cascaded Convolutional Networks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26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7B7A78-1A23-4E29-A2D0-0DD7DB1F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51"/>
            <a:ext cx="6434497" cy="431626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B51496-EE94-4E45-8B18-D406F06B31D9}"/>
              </a:ext>
            </a:extLst>
          </p:cNvPr>
          <p:cNvSpPr/>
          <p:nvPr/>
        </p:nvSpPr>
        <p:spPr>
          <a:xfrm>
            <a:off x="6223427" y="1388440"/>
            <a:ext cx="7024542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DSFD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精度：</a:t>
            </a: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0.991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，单张图片 </a:t>
            </a: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2min</a:t>
            </a:r>
            <a:r>
              <a:rPr kumimoji="1" lang="zh-CN" altLang="en-US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占用内存 </a:t>
            </a: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16G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模型大小：</a:t>
            </a:r>
            <a:endParaRPr kumimoji="1"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endParaRPr kumimoji="1"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</a:p>
          <a:p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精度：</a:t>
            </a: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0.944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，单张图片</a:t>
            </a:r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en-US" altLang="zh-CN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100ms</a:t>
            </a:r>
            <a:r>
              <a:rPr kumimoji="1" lang="zh-CN" altLang="en-US" sz="2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模型大小：</a:t>
            </a:r>
            <a:endParaRPr kumimoji="1"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8EBD69-BFAE-46E2-9765-C52004BB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11" y="3144358"/>
            <a:ext cx="3443876" cy="5692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A3FE67-9752-4892-934C-84EAB0365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287" y="3144358"/>
            <a:ext cx="1414752" cy="569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2B736A-3024-4FD8-ABD4-71B282B6C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410" y="5099068"/>
            <a:ext cx="1951595" cy="10797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B137D5-7732-4C19-815E-C8B64B356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5131844"/>
            <a:ext cx="1106459" cy="10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2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47380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—MTCNN</a:t>
            </a:r>
            <a:endParaRPr lang="zh-CN" altLang="en-US" sz="4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3FD040-1725-484E-8805-DE917C750756}"/>
              </a:ext>
            </a:extLst>
          </p:cNvPr>
          <p:cNvSpPr/>
          <p:nvPr/>
        </p:nvSpPr>
        <p:spPr>
          <a:xfrm>
            <a:off x="513080" y="1862551"/>
            <a:ext cx="106230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要解决什么问题？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同时进行人脸检测（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 detection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）和人脸对齐（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 alignment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）任务。</a:t>
            </a:r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用了什么方法解决？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提出了一种基于深度学习的级联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提出了一种新的训练策略，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hard sample mining strategy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，用于提升训练效果。</a:t>
            </a:r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效果如何？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实时性高。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FDDB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WIDER FACE—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人脸检测 和 </a:t>
            </a:r>
            <a:r>
              <a:rPr lang="en-US" altLang="zh-CN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AFLW—</a:t>
            </a:r>
            <a:r>
              <a: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人脸对齐，准确率均较高。</a:t>
            </a:r>
          </a:p>
        </p:txBody>
      </p:sp>
    </p:spTree>
    <p:extLst>
      <p:ext uri="{BB962C8B-B14F-4D97-AF65-F5344CB8AC3E}">
        <p14:creationId xmlns:p14="http://schemas.microsoft.com/office/powerpoint/2010/main" val="249175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429D3F-88C0-469E-A4AD-AB6D36B7FB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3584" y="830876"/>
            <a:ext cx="6402539" cy="59387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10FCBD-FA41-4B88-B7E0-62A8DB7CCDFC}"/>
              </a:ext>
            </a:extLst>
          </p:cNvPr>
          <p:cNvSpPr/>
          <p:nvPr/>
        </p:nvSpPr>
        <p:spPr>
          <a:xfrm>
            <a:off x="-296562" y="928611"/>
            <a:ext cx="3632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kumimoji="1"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7C0299-E2A9-4DC0-AF7F-04EB021DFEAE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147564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论文详解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159B2F-DEFB-48D8-B469-94DEAC82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" y="1627110"/>
            <a:ext cx="12078019" cy="43116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8C9BA3-9D2F-4F3A-9FB9-66294D37C41F}"/>
              </a:ext>
            </a:extLst>
          </p:cNvPr>
          <p:cNvSpPr/>
          <p:nvPr/>
        </p:nvSpPr>
        <p:spPr>
          <a:xfrm>
            <a:off x="1055096" y="903897"/>
            <a:ext cx="31574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1454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9617BE-DAF7-4E48-A406-59DD6EB0E6EF}"/>
              </a:ext>
            </a:extLst>
          </p:cNvPr>
          <p:cNvSpPr/>
          <p:nvPr/>
        </p:nvSpPr>
        <p:spPr>
          <a:xfrm>
            <a:off x="-296562" y="928611"/>
            <a:ext cx="3632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69191D-BCC3-4FCF-8328-A807568BFD66}"/>
              </a:ext>
            </a:extLst>
          </p:cNvPr>
          <p:cNvSpPr/>
          <p:nvPr/>
        </p:nvSpPr>
        <p:spPr>
          <a:xfrm>
            <a:off x="449803" y="2105561"/>
            <a:ext cx="23551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E4E730-6D3D-4B1C-A052-BDA831C50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4446" y="799827"/>
            <a:ext cx="5751231" cy="59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9617BE-DAF7-4E48-A406-59DD6EB0E6EF}"/>
              </a:ext>
            </a:extLst>
          </p:cNvPr>
          <p:cNvSpPr/>
          <p:nvPr/>
        </p:nvSpPr>
        <p:spPr>
          <a:xfrm>
            <a:off x="-296562" y="928611"/>
            <a:ext cx="3632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0A7D88-FB62-441B-A106-91ECC7E1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494" y="1257840"/>
            <a:ext cx="10201011" cy="51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C404507-8E8A-4489-A958-2B6544964A8D}"/>
              </a:ext>
            </a:extLst>
          </p:cNvPr>
          <p:cNvSpPr/>
          <p:nvPr/>
        </p:nvSpPr>
        <p:spPr>
          <a:xfrm>
            <a:off x="5311965" y="-157471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B4CA0E-A331-4F25-BCD0-0E63BB1C4E3E}"/>
              </a:ext>
            </a:extLst>
          </p:cNvPr>
          <p:cNvSpPr/>
          <p:nvPr/>
        </p:nvSpPr>
        <p:spPr>
          <a:xfrm>
            <a:off x="683942" y="1743469"/>
            <a:ext cx="115080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通过一定规则来衡量参数重要程度，将不重要的参数去掉</a:t>
            </a:r>
          </a:p>
        </p:txBody>
      </p:sp>
    </p:spTree>
    <p:extLst>
      <p:ext uri="{BB962C8B-B14F-4D97-AF65-F5344CB8AC3E}">
        <p14:creationId xmlns:p14="http://schemas.microsoft.com/office/powerpoint/2010/main" val="76097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665DB6-F903-43CA-8128-3C412CAA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23" y="1730399"/>
            <a:ext cx="9023478" cy="1464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BC00DA-2EF5-4753-9A55-853B3AD8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1" y="4760052"/>
            <a:ext cx="4964613" cy="10749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A84D3A-E2AB-4EA4-96F9-9F84E29B80FC}"/>
              </a:ext>
            </a:extLst>
          </p:cNvPr>
          <p:cNvSpPr/>
          <p:nvPr/>
        </p:nvSpPr>
        <p:spPr>
          <a:xfrm>
            <a:off x="1028261" y="3963258"/>
            <a:ext cx="4461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Batch Normalization</a:t>
            </a:r>
            <a:r>
              <a:rPr lang="zh-CN" altLang="en-US" sz="2000" dirty="0"/>
              <a:t>（</a:t>
            </a:r>
            <a:r>
              <a:rPr lang="en-US" altLang="zh-CN" sz="2000" dirty="0"/>
              <a:t>BN-</a:t>
            </a:r>
            <a:r>
              <a:rPr lang="zh-CN" altLang="en-US" sz="2000" dirty="0"/>
              <a:t>批归一化）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404507-8E8A-4489-A958-2B6544964A8D}"/>
              </a:ext>
            </a:extLst>
          </p:cNvPr>
          <p:cNvSpPr/>
          <p:nvPr/>
        </p:nvSpPr>
        <p:spPr>
          <a:xfrm>
            <a:off x="5311965" y="-157471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C42570-D3FB-4FEA-A548-F76AF4C6D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75" y="3963258"/>
            <a:ext cx="4731834" cy="9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2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5439410" y="-112867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B51D7-4F84-4702-8EED-09DC17C8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6" y="1773126"/>
            <a:ext cx="11713288" cy="29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9930" y="1032881"/>
            <a:ext cx="8115300" cy="4525963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意义</a:t>
            </a: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en-US" altLang="zh-CN" dirty="0"/>
              <a:t>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</a:t>
            </a: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4199334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4575986" y="-135169"/>
            <a:ext cx="3615092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E9ECA-BEB6-4916-915C-EE3B3338FC16}"/>
              </a:ext>
            </a:extLst>
          </p:cNvPr>
          <p:cNvSpPr/>
          <p:nvPr/>
        </p:nvSpPr>
        <p:spPr>
          <a:xfrm>
            <a:off x="2533134" y="1843950"/>
            <a:ext cx="82888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把参数“变小”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二值化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量化的极致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（剪枝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把参数“变少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22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37CA00-2852-45E0-BB35-CEA4F272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4" y="1816411"/>
            <a:ext cx="11325923" cy="37703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55CED9A-1D26-4C90-9F4D-D37081FCAD35}"/>
              </a:ext>
            </a:extLst>
          </p:cNvPr>
          <p:cNvSpPr/>
          <p:nvPr/>
        </p:nvSpPr>
        <p:spPr>
          <a:xfrm>
            <a:off x="4575986" y="-135169"/>
            <a:ext cx="3615092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</p:spTree>
    <p:extLst>
      <p:ext uri="{BB962C8B-B14F-4D97-AF65-F5344CB8AC3E}">
        <p14:creationId xmlns:p14="http://schemas.microsoft.com/office/powerpoint/2010/main" val="141889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E2F377-C9C3-4E0B-878B-2E41275F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80" y="1611783"/>
            <a:ext cx="8919039" cy="43661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EA2F005-6A0A-47CC-8B54-ED23359EC3FE}"/>
              </a:ext>
            </a:extLst>
          </p:cNvPr>
          <p:cNvSpPr/>
          <p:nvPr/>
        </p:nvSpPr>
        <p:spPr>
          <a:xfrm>
            <a:off x="4575986" y="-135169"/>
            <a:ext cx="3615092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</p:spTree>
    <p:extLst>
      <p:ext uri="{BB962C8B-B14F-4D97-AF65-F5344CB8AC3E}">
        <p14:creationId xmlns:p14="http://schemas.microsoft.com/office/powerpoint/2010/main" val="3328757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3674B-0BE5-4792-AF48-FA09440C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5" y="2572119"/>
            <a:ext cx="11302147" cy="229491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1161E0-F496-46E7-9A9C-73BA4CCAE3AA}"/>
              </a:ext>
            </a:extLst>
          </p:cNvPr>
          <p:cNvSpPr/>
          <p:nvPr/>
        </p:nvSpPr>
        <p:spPr>
          <a:xfrm>
            <a:off x="4575986" y="-135169"/>
            <a:ext cx="3615092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</p:spTree>
    <p:extLst>
      <p:ext uri="{BB962C8B-B14F-4D97-AF65-F5344CB8AC3E}">
        <p14:creationId xmlns:p14="http://schemas.microsoft.com/office/powerpoint/2010/main" val="189457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718366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94453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—MTCNN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28DBA5-0E85-4E8C-BBD2-13696D4AE345}"/>
              </a:ext>
            </a:extLst>
          </p:cNvPr>
          <p:cNvSpPr/>
          <p:nvPr/>
        </p:nvSpPr>
        <p:spPr>
          <a:xfrm>
            <a:off x="3286898" y="1738622"/>
            <a:ext cx="6796217" cy="3920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来源：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FDDB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WIDER FACE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AFLW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分类：（较于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ground truth 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positives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 &gt; 0.65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negatives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faces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 &lt; IOU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 0.65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landmark faces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：拥有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landmark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分类任务使用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positives &amp; negatives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预测使用 </a:t>
            </a:r>
            <a:r>
              <a:rPr lang="en-US" altLang="zh-CN" sz="20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potitives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part faces</a:t>
            </a:r>
            <a:endParaRPr lang="zh-CN" altLang="en-US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landmark localization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预测使用 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landmark faces</a:t>
            </a:r>
            <a:endParaRPr lang="en-US" altLang="zh-CN" sz="2000" b="0" i="0" dirty="0">
              <a:solidFill>
                <a:srgbClr val="1A1A1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1055096" y="90389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2443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—MTCNN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189004" y="105217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62A09-45DE-4F9D-89E7-28A4EB55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9" y="2046897"/>
            <a:ext cx="11594742" cy="38596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8A008-3C1C-4025-9E9B-D8EC1FB8C7B9}"/>
              </a:ext>
            </a:extLst>
          </p:cNvPr>
          <p:cNvSpPr/>
          <p:nvPr/>
        </p:nvSpPr>
        <p:spPr>
          <a:xfrm>
            <a:off x="1912553" y="1072566"/>
            <a:ext cx="3857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WIDER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20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—MTCNN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C1821-6B92-40BC-A0C0-E8943E0B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6" y="1868231"/>
            <a:ext cx="10190500" cy="38329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3EC947-6B1E-4E52-9B2D-93027A6354BD}"/>
              </a:ext>
            </a:extLst>
          </p:cNvPr>
          <p:cNvSpPr/>
          <p:nvPr/>
        </p:nvSpPr>
        <p:spPr>
          <a:xfrm>
            <a:off x="719971" y="108943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2634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B4E437-8677-4623-B272-E526C3529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21567"/>
              </p:ext>
            </p:extLst>
          </p:nvPr>
        </p:nvGraphicFramePr>
        <p:xfrm>
          <a:off x="1757562" y="2439098"/>
          <a:ext cx="8676876" cy="172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6">
                  <a:extLst>
                    <a:ext uri="{9D8B030D-6E8A-4147-A177-3AD203B41FA5}">
                      <a16:colId xmlns:a16="http://schemas.microsoft.com/office/drawing/2014/main" val="841602785"/>
                    </a:ext>
                  </a:extLst>
                </a:gridCol>
                <a:gridCol w="1446146">
                  <a:extLst>
                    <a:ext uri="{9D8B030D-6E8A-4147-A177-3AD203B41FA5}">
                      <a16:colId xmlns:a16="http://schemas.microsoft.com/office/drawing/2014/main" val="3935527901"/>
                    </a:ext>
                  </a:extLst>
                </a:gridCol>
                <a:gridCol w="1446146">
                  <a:extLst>
                    <a:ext uri="{9D8B030D-6E8A-4147-A177-3AD203B41FA5}">
                      <a16:colId xmlns:a16="http://schemas.microsoft.com/office/drawing/2014/main" val="1945736407"/>
                    </a:ext>
                  </a:extLst>
                </a:gridCol>
                <a:gridCol w="1446146">
                  <a:extLst>
                    <a:ext uri="{9D8B030D-6E8A-4147-A177-3AD203B41FA5}">
                      <a16:colId xmlns:a16="http://schemas.microsoft.com/office/drawing/2014/main" val="2044364081"/>
                    </a:ext>
                  </a:extLst>
                </a:gridCol>
                <a:gridCol w="1446146">
                  <a:extLst>
                    <a:ext uri="{9D8B030D-6E8A-4147-A177-3AD203B41FA5}">
                      <a16:colId xmlns:a16="http://schemas.microsoft.com/office/drawing/2014/main" val="63923106"/>
                    </a:ext>
                  </a:extLst>
                </a:gridCol>
                <a:gridCol w="1446146">
                  <a:extLst>
                    <a:ext uri="{9D8B030D-6E8A-4147-A177-3AD203B41FA5}">
                      <a16:colId xmlns:a16="http://schemas.microsoft.com/office/drawing/2014/main" val="2764778181"/>
                    </a:ext>
                  </a:extLst>
                </a:gridCol>
              </a:tblGrid>
              <a:tr h="5761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网络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Size(KB)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压缩倍数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精度</a:t>
                      </a:r>
                      <a:r>
                        <a:rPr lang="en-US" altLang="zh-CN" b="1" dirty="0"/>
                        <a:t>loss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986111"/>
                  </a:ext>
                </a:extLst>
              </a:tr>
              <a:tr h="57619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P-Net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27.48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7.08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2.8%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069732"/>
                  </a:ext>
                </a:extLst>
              </a:tr>
              <a:tr h="5761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3.884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2641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2CBDFC0-9BF7-457D-ADFB-F5148C6FAFED}"/>
              </a:ext>
            </a:extLst>
          </p:cNvPr>
          <p:cNvSpPr/>
          <p:nvPr/>
        </p:nvSpPr>
        <p:spPr>
          <a:xfrm>
            <a:off x="719971" y="108943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050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96A32B-9CB1-4072-A909-B30F1B6E82F0}"/>
              </a:ext>
            </a:extLst>
          </p:cNvPr>
          <p:cNvSpPr/>
          <p:nvPr/>
        </p:nvSpPr>
        <p:spPr>
          <a:xfrm>
            <a:off x="0" y="99058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DEC9FB-90C2-48C5-A0A2-BE2EC1A4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88" y="797207"/>
            <a:ext cx="10380050" cy="60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696064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</p:spTree>
    <p:extLst>
      <p:ext uri="{BB962C8B-B14F-4D97-AF65-F5344CB8AC3E}">
        <p14:creationId xmlns:p14="http://schemas.microsoft.com/office/powerpoint/2010/main" val="1427888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8BD472-BF5C-420E-88DC-90E535EC4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92000" cy="31820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377D9E-0C91-4CAF-A79D-37BDA764F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494"/>
            <a:ext cx="12192000" cy="3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1055096" y="903897"/>
            <a:ext cx="3860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—FER2013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FE856-CF74-457D-9394-1B2B88DC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96" y="1605604"/>
            <a:ext cx="5927681" cy="2822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684E50-D78F-415B-8562-F3497E7F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96" y="6340835"/>
            <a:ext cx="10269082" cy="4510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3C8A98-1BCF-4FDA-84AF-B7EF0343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978" y="4475395"/>
            <a:ext cx="8789315" cy="18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719971" y="944482"/>
            <a:ext cx="4717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137D4E-3632-4448-B534-1606E150E71C}"/>
              </a:ext>
            </a:extLst>
          </p:cNvPr>
          <p:cNvSpPr/>
          <p:nvPr/>
        </p:nvSpPr>
        <p:spPr>
          <a:xfrm>
            <a:off x="499229" y="1972623"/>
            <a:ext cx="1125288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vgg16|19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resnet18|101|164</a:t>
            </a:r>
          </a:p>
          <a:p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、数据增强（裁剪、翻转）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交叉熵、</a:t>
            </a:r>
            <a:r>
              <a:rPr kumimoji="1"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、压缩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剪枝、二值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12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91240F-E326-456D-A40B-5A0EC68865CB}"/>
              </a:ext>
            </a:extLst>
          </p:cNvPr>
          <p:cNvSpPr/>
          <p:nvPr/>
        </p:nvSpPr>
        <p:spPr>
          <a:xfrm>
            <a:off x="499229" y="1040009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4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802F35-041C-4C9F-ABC8-183AED7F3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02158"/>
              </p:ext>
            </p:extLst>
          </p:nvPr>
        </p:nvGraphicFramePr>
        <p:xfrm>
          <a:off x="1921628" y="1931384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21108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0527388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631474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581204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693088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29812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model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vgg16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vgg19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resnet18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resnet101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resnet164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3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accuracy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73.642%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72%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73.502%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72.778%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73.112%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4917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5C8CD18-9B3A-44AA-A333-AD770A07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1" y="2886371"/>
            <a:ext cx="5832998" cy="1127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FEF5CC-A703-4988-B440-58F003D4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4" y="4390685"/>
            <a:ext cx="5966346" cy="13944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1458C8-DE75-4B36-B5AB-733AE16B5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142" y="2870530"/>
            <a:ext cx="5736742" cy="1339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90D09B-9E94-4752-9C3A-7AB730D69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80" y="4588982"/>
            <a:ext cx="5806466" cy="11010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3574D7-6756-4662-BBBE-DEDB74246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8" y="6139625"/>
            <a:ext cx="3350904" cy="61027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C362E75-E267-45CD-B3D7-FC37B5384BCE}"/>
              </a:ext>
            </a:extLst>
          </p:cNvPr>
          <p:cNvSpPr/>
          <p:nvPr/>
        </p:nvSpPr>
        <p:spPr>
          <a:xfrm>
            <a:off x="2523892" y="5890767"/>
            <a:ext cx="90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vgg19</a:t>
            </a:r>
            <a:endParaRPr kumimoji="1" lang="zh-CN" altLang="en-US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B13418-527A-4FDD-9A6B-0BB23AEA210F}"/>
              </a:ext>
            </a:extLst>
          </p:cNvPr>
          <p:cNvSpPr/>
          <p:nvPr/>
        </p:nvSpPr>
        <p:spPr>
          <a:xfrm>
            <a:off x="6819033" y="6260099"/>
            <a:ext cx="1337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resnet164</a:t>
            </a:r>
            <a:endParaRPr kumimoji="1" lang="zh-CN" altLang="en-US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3D0F99-FC7A-4EFF-A9E8-E6776F5B083D}"/>
              </a:ext>
            </a:extLst>
          </p:cNvPr>
          <p:cNvSpPr/>
          <p:nvPr/>
        </p:nvSpPr>
        <p:spPr>
          <a:xfrm>
            <a:off x="2523893" y="3988480"/>
            <a:ext cx="90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</a:t>
            </a:r>
            <a:endParaRPr lang="zh-CN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A7C824-882E-487E-AA9E-72760A351794}"/>
              </a:ext>
            </a:extLst>
          </p:cNvPr>
          <p:cNvSpPr/>
          <p:nvPr/>
        </p:nvSpPr>
        <p:spPr>
          <a:xfrm>
            <a:off x="8465700" y="4170777"/>
            <a:ext cx="119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resnet18</a:t>
            </a:r>
            <a:endParaRPr kumimoji="1" lang="zh-CN" altLang="en-US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243120-7B98-4437-BFE3-BDA6A5DDE4C4}"/>
              </a:ext>
            </a:extLst>
          </p:cNvPr>
          <p:cNvSpPr/>
          <p:nvPr/>
        </p:nvSpPr>
        <p:spPr>
          <a:xfrm>
            <a:off x="8422676" y="5638029"/>
            <a:ext cx="1337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resnet101</a:t>
            </a:r>
            <a:endParaRPr kumimoji="1" lang="zh-CN" altLang="en-US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56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91240F-E326-456D-A40B-5A0EC68865CB}"/>
              </a:ext>
            </a:extLst>
          </p:cNvPr>
          <p:cNvSpPr/>
          <p:nvPr/>
        </p:nvSpPr>
        <p:spPr>
          <a:xfrm>
            <a:off x="499229" y="1040009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4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F4AED7-5EC7-4F2A-825E-613E573E1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62939"/>
              </p:ext>
            </p:extLst>
          </p:nvPr>
        </p:nvGraphicFramePr>
        <p:xfrm>
          <a:off x="499229" y="1988152"/>
          <a:ext cx="9546280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092">
                  <a:extLst>
                    <a:ext uri="{9D8B030D-6E8A-4147-A177-3AD203B41FA5}">
                      <a16:colId xmlns:a16="http://schemas.microsoft.com/office/drawing/2014/main" val="4111148381"/>
                    </a:ext>
                  </a:extLst>
                </a:gridCol>
                <a:gridCol w="2425761">
                  <a:extLst>
                    <a:ext uri="{9D8B030D-6E8A-4147-A177-3AD203B41FA5}">
                      <a16:colId xmlns:a16="http://schemas.microsoft.com/office/drawing/2014/main" val="1675332302"/>
                    </a:ext>
                  </a:extLst>
                </a:gridCol>
                <a:gridCol w="2138143">
                  <a:extLst>
                    <a:ext uri="{9D8B030D-6E8A-4147-A177-3AD203B41FA5}">
                      <a16:colId xmlns:a16="http://schemas.microsoft.com/office/drawing/2014/main" val="3536503229"/>
                    </a:ext>
                  </a:extLst>
                </a:gridCol>
                <a:gridCol w="209237">
                  <a:extLst>
                    <a:ext uri="{9D8B030D-6E8A-4147-A177-3AD203B41FA5}">
                      <a16:colId xmlns:a16="http://schemas.microsoft.com/office/drawing/2014/main" val="2278646098"/>
                    </a:ext>
                  </a:extLst>
                </a:gridCol>
                <a:gridCol w="1591047">
                  <a:extLst>
                    <a:ext uri="{9D8B030D-6E8A-4147-A177-3AD203B41FA5}">
                      <a16:colId xmlns:a16="http://schemas.microsoft.com/office/drawing/2014/main" val="22762675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VGG16</a:t>
                      </a:r>
                      <a:endParaRPr lang="zh-CN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3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精度（</a:t>
                      </a:r>
                      <a:r>
                        <a:rPr lang="en-US" altLang="zh-CN" dirty="0"/>
                        <a:t>%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计算量（</a:t>
                      </a:r>
                      <a:r>
                        <a:rPr lang="en-US" altLang="zh-CN" dirty="0" err="1"/>
                        <a:t>GMac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参数量</a:t>
                      </a:r>
                      <a:r>
                        <a:rPr lang="en-US" altLang="zh-CN" dirty="0"/>
                        <a:t>(M)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95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原始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73.642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14.73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57.6MB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57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剪枝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72.276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0.07</a:t>
                      </a:r>
                      <a:endParaRPr lang="zh-CN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1.08</a:t>
                      </a:r>
                      <a:r>
                        <a:rPr lang="zh-CN" altLang="en-US" b="1" dirty="0"/>
                        <a:t>（</a:t>
                      </a:r>
                      <a:r>
                        <a:rPr lang="en-US" altLang="zh-CN" b="1" dirty="0"/>
                        <a:t>4.3MB</a:t>
                      </a:r>
                      <a:r>
                        <a:rPr lang="zh-CN" altLang="en-US" b="1" dirty="0"/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3662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95CBE3-8300-4390-9E64-2667F2734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05916"/>
              </p:ext>
            </p:extLst>
          </p:nvPr>
        </p:nvGraphicFramePr>
        <p:xfrm>
          <a:off x="499229" y="4611667"/>
          <a:ext cx="71243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720">
                  <a:extLst>
                    <a:ext uri="{9D8B030D-6E8A-4147-A177-3AD203B41FA5}">
                      <a16:colId xmlns:a16="http://schemas.microsoft.com/office/drawing/2014/main" val="76127585"/>
                    </a:ext>
                  </a:extLst>
                </a:gridCol>
                <a:gridCol w="2541831">
                  <a:extLst>
                    <a:ext uri="{9D8B030D-6E8A-4147-A177-3AD203B41FA5}">
                      <a16:colId xmlns:a16="http://schemas.microsoft.com/office/drawing/2014/main" val="2524062884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1232422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精度（</a:t>
                      </a:r>
                      <a:r>
                        <a:rPr lang="en-US" altLang="zh-CN" dirty="0"/>
                        <a:t>%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大小（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01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二值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61.159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1.97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9216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BD43FE7-1D8A-40A4-8FFF-D988419EA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09" y="2701290"/>
            <a:ext cx="1647262" cy="3869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B18FEC-8C06-409F-9EB5-80225BE1A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739786" cy="525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CC30E5-A9E6-4CC4-9BD8-E92A47FB0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09" y="3096636"/>
            <a:ext cx="1647262" cy="3976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82AECD-1465-4681-B1E4-A9F34746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" y="3466432"/>
            <a:ext cx="5414939" cy="11078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364420-2474-4B2C-9FF4-5FDE53FC53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4" y="5390779"/>
            <a:ext cx="5596372" cy="10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91240F-E326-456D-A40B-5A0EC68865CB}"/>
              </a:ext>
            </a:extLst>
          </p:cNvPr>
          <p:cNvSpPr/>
          <p:nvPr/>
        </p:nvSpPr>
        <p:spPr>
          <a:xfrm>
            <a:off x="499229" y="1040009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4FD994-B667-4D82-B2E5-2DD8C1541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31" y="2030746"/>
            <a:ext cx="9640198" cy="2583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544C5A-ECBB-4033-A9B3-FEE876FA2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31" y="2491969"/>
            <a:ext cx="9640198" cy="2746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0B0CA5-C144-49C2-B1E7-B76EAF656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9" y="3330364"/>
            <a:ext cx="5082895" cy="33804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BA31A9-C9A4-4A7F-A31A-DD8869649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72" y="3351773"/>
            <a:ext cx="6246795" cy="26020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91D6508-04A8-4418-B1F5-E0605DF3ADF6}"/>
              </a:ext>
            </a:extLst>
          </p:cNvPr>
          <p:cNvSpPr/>
          <p:nvPr/>
        </p:nvSpPr>
        <p:spPr>
          <a:xfrm>
            <a:off x="199819" y="21935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剪枝结构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1567A6-3367-4A6A-BE2B-EDF06D20079D}"/>
              </a:ext>
            </a:extLst>
          </p:cNvPr>
          <p:cNvSpPr/>
          <p:nvPr/>
        </p:nvSpPr>
        <p:spPr>
          <a:xfrm>
            <a:off x="147361" y="29610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二值化结构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688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91240F-E326-456D-A40B-5A0EC68865CB}"/>
              </a:ext>
            </a:extLst>
          </p:cNvPr>
          <p:cNvSpPr/>
          <p:nvPr/>
        </p:nvSpPr>
        <p:spPr>
          <a:xfrm>
            <a:off x="499229" y="1040009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041F16-9F7B-4796-8E09-EF16EAE2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0" y="2183009"/>
            <a:ext cx="10674981" cy="2048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1FB652-F7B2-4DC4-ACD5-89BDFE3E2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0" y="4501434"/>
            <a:ext cx="3920454" cy="10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82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91240F-E326-456D-A40B-5A0EC68865CB}"/>
              </a:ext>
            </a:extLst>
          </p:cNvPr>
          <p:cNvSpPr/>
          <p:nvPr/>
        </p:nvSpPr>
        <p:spPr>
          <a:xfrm>
            <a:off x="499229" y="1040009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7DC9D1-F87F-4949-B2CD-5E8307724952}"/>
              </a:ext>
            </a:extLst>
          </p:cNvPr>
          <p:cNvSpPr/>
          <p:nvPr/>
        </p:nvSpPr>
        <p:spPr>
          <a:xfrm>
            <a:off x="499229" y="1972623"/>
            <a:ext cx="112528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、剪枝：</a:t>
            </a:r>
            <a:r>
              <a:rPr kumimoji="1"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preprune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prune —&gt; fine-tune</a:t>
            </a:r>
          </a:p>
          <a:p>
            <a:endParaRPr lang="en-US" altLang="zh-CN" sz="2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、二值：权重（偏置）二值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二值前传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（全精度）参数恢复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反传（梯度调整）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参数更新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模型保存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、剪枝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二值：二值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preprune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prune </a:t>
            </a:r>
            <a:r>
              <a:rPr kumimoji="1" lang="en-US" altLang="zh-CN" sz="280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fine-tune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069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832675" y="125784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系统效果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C7F59E-7614-422E-9AB8-DBB932BC9302}"/>
              </a:ext>
            </a:extLst>
          </p:cNvPr>
          <p:cNvSpPr/>
          <p:nvPr/>
        </p:nvSpPr>
        <p:spPr>
          <a:xfrm>
            <a:off x="5490706" y="294353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7835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9" y="114840"/>
            <a:ext cx="109728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表情识别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A400D0-6A39-43E0-8F05-C6DB934352B0}"/>
              </a:ext>
            </a:extLst>
          </p:cNvPr>
          <p:cNvSpPr/>
          <p:nvPr/>
        </p:nvSpPr>
        <p:spPr>
          <a:xfrm>
            <a:off x="123723" y="80060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系统效果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7B58B3-F764-47D5-AADA-F8B49F940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56" y="1700356"/>
            <a:ext cx="5720539" cy="4502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038F90-160D-4F27-A8E0-E2AF37ADA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7" y="1700357"/>
            <a:ext cx="5807520" cy="45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010AC1-3964-42F0-B378-C921AD827322}"/>
              </a:ext>
            </a:extLst>
          </p:cNvPr>
          <p:cNvSpPr/>
          <p:nvPr/>
        </p:nvSpPr>
        <p:spPr>
          <a:xfrm>
            <a:off x="200722" y="853178"/>
            <a:ext cx="11991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表情识别，在人机交互、教育、安防、辅助驾驶、广告等领域均有广泛应用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A1CE31-039C-420D-99A1-B4B67B28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17" y="1467188"/>
            <a:ext cx="7460166" cy="27163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E0C1D7-2278-4120-9857-06A1517B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130" y="4183520"/>
            <a:ext cx="7547740" cy="22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696064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4214564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490778" y="99854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19786E-0EB9-4F91-886A-7813BE8F3F7A}"/>
              </a:ext>
            </a:extLst>
          </p:cNvPr>
          <p:cNvSpPr/>
          <p:nvPr/>
        </p:nvSpPr>
        <p:spPr>
          <a:xfrm>
            <a:off x="490778" y="403135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30A5B49-D568-4140-AB87-EA22C9C6FDB2}"/>
              </a:ext>
            </a:extLst>
          </p:cNvPr>
          <p:cNvSpPr txBox="1">
            <a:spLocks/>
          </p:cNvSpPr>
          <p:nvPr/>
        </p:nvSpPr>
        <p:spPr>
          <a:xfrm>
            <a:off x="691499" y="4850752"/>
            <a:ext cx="11307336" cy="7078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、模型可以更快、更小、更好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FontTx/>
              <a:buNone/>
            </a:pP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、终端部署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F3DF356-3402-4BF1-92AD-B5BF22DC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22" y="1896073"/>
            <a:ext cx="5467777" cy="20791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、人脸检测 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—&gt;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表情识别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、模型压缩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—&gt;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对比测试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66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3EEC7A1-459B-4673-81A9-693E586775AD}"/>
              </a:ext>
            </a:extLst>
          </p:cNvPr>
          <p:cNvSpPr txBox="1">
            <a:spLocks/>
          </p:cNvSpPr>
          <p:nvPr/>
        </p:nvSpPr>
        <p:spPr>
          <a:xfrm>
            <a:off x="609600" y="174277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8D3E82-CE00-4E63-B1E7-3A5ECC9E7C8B}"/>
              </a:ext>
            </a:extLst>
          </p:cNvPr>
          <p:cNvSpPr/>
          <p:nvPr/>
        </p:nvSpPr>
        <p:spPr>
          <a:xfrm>
            <a:off x="2261286" y="3044023"/>
            <a:ext cx="88227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孔思琦、张千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人脸检测、表情识别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——    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黄顺伟、陈传文、于乐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  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戴镇原、孔思琦、张千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A8E9DD-C240-4771-829E-83E1E4838564}"/>
              </a:ext>
            </a:extLst>
          </p:cNvPr>
          <p:cNvSpPr/>
          <p:nvPr/>
        </p:nvSpPr>
        <p:spPr>
          <a:xfrm>
            <a:off x="3391518" y="1567208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轻量化人脸表情识别</a:t>
            </a:r>
            <a:endParaRPr lang="en-US" altLang="zh-CN" sz="4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00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CD965D3-2ABB-41EC-920F-9D2A25AB6C5F}"/>
              </a:ext>
            </a:extLst>
          </p:cNvPr>
          <p:cNvSpPr txBox="1">
            <a:spLocks/>
          </p:cNvSpPr>
          <p:nvPr/>
        </p:nvSpPr>
        <p:spPr>
          <a:xfrm>
            <a:off x="0" y="2789327"/>
            <a:ext cx="11931978" cy="9649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6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br>
              <a:rPr lang="en-US" altLang="zh-CN" sz="6000" kern="0" dirty="0"/>
            </a:br>
            <a:endParaRPr lang="zh-CN" altLang="en-US" sz="6000" b="1" kern="0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22F7FE9-BED8-45D1-A363-0CE7259C2132}"/>
              </a:ext>
            </a:extLst>
          </p:cNvPr>
          <p:cNvSpPr txBox="1">
            <a:spLocks/>
          </p:cNvSpPr>
          <p:nvPr/>
        </p:nvSpPr>
        <p:spPr>
          <a:xfrm>
            <a:off x="0" y="673657"/>
            <a:ext cx="11931978" cy="1470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6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6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课程项目</a:t>
            </a:r>
            <a:endParaRPr lang="en-US" altLang="zh-CN" sz="6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轻量化人脸表情识别</a:t>
            </a:r>
            <a:br>
              <a:rPr lang="en-US" altLang="zh-CN" sz="6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kern="0" dirty="0"/>
            </a:br>
            <a:endParaRPr lang="zh-CN" altLang="en-US" sz="6000" b="1" kern="0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02C63D99-AD1D-437D-86A6-F593FC85D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97" y="4399896"/>
            <a:ext cx="10330248" cy="161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孔思琦、于乐、陈传文、张千、黄顺伟、戴镇原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2019.6.15</a:t>
            </a:r>
          </a:p>
        </p:txBody>
      </p:sp>
    </p:spTree>
    <p:extLst>
      <p:ext uri="{BB962C8B-B14F-4D97-AF65-F5344CB8AC3E}">
        <p14:creationId xmlns:p14="http://schemas.microsoft.com/office/powerpoint/2010/main" val="378792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EED294-628F-41D5-A089-C7163B86AB7F}"/>
              </a:ext>
            </a:extLst>
          </p:cNvPr>
          <p:cNvSpPr/>
          <p:nvPr/>
        </p:nvSpPr>
        <p:spPr>
          <a:xfrm>
            <a:off x="0" y="759394"/>
            <a:ext cx="113713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实验室小规模数据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现实生活多样化大规模数据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、算法 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传统手工特征</a:t>
            </a:r>
            <a:r>
              <a:rPr kumimoji="1"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</a:t>
            </a:r>
            <a:r>
              <a:rPr kumimoji="1"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3EA75D-433C-4F74-A2DD-813DE63E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5" y="1667335"/>
            <a:ext cx="7760768" cy="51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EED294-628F-41D5-A089-C7163B86AB7F}"/>
              </a:ext>
            </a:extLst>
          </p:cNvPr>
          <p:cNvSpPr/>
          <p:nvPr/>
        </p:nvSpPr>
        <p:spPr>
          <a:xfrm>
            <a:off x="2580177" y="1525021"/>
            <a:ext cx="68703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 </a:t>
            </a:r>
            <a:r>
              <a:rPr kumimoji="1" lang="en-US" altLang="zh-CN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</a:t>
            </a:r>
            <a:r>
              <a:rPr kumimoji="1"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表情识别 精度提高</a:t>
            </a:r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</a:t>
            </a:r>
          </a:p>
          <a:p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模型体积更大、速度更慢、功耗更高</a:t>
            </a:r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</a:t>
            </a:r>
            <a:r>
              <a:rPr kumimoji="1"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</a:t>
            </a:r>
            <a:endParaRPr kumimoji="1"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84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525698" y="2197978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109846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endParaRPr lang="zh-CN" altLang="en-US" sz="4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11EF64-0D33-4AA2-9747-A67C4C52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58" y="2537720"/>
            <a:ext cx="6960972" cy="20791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、人脸检测 </a:t>
            </a: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—&gt; 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表情识别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、模型压缩</a:t>
            </a: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—&gt; 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对比测试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9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16C01E-164A-4AEA-90C7-A56B8293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1" y="2017421"/>
            <a:ext cx="10600109" cy="36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8800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11939</TotalTime>
  <Words>903</Words>
  <Application>Microsoft Office PowerPoint</Application>
  <PresentationFormat>宽屏</PresentationFormat>
  <Paragraphs>272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楷体</vt:lpstr>
      <vt:lpstr>微软雅黑</vt:lpstr>
      <vt:lpstr>Arial</vt:lpstr>
      <vt:lpstr>Times New Roman</vt:lpstr>
      <vt:lpstr>Wingdings</vt:lpstr>
      <vt:lpstr>主题1</vt:lpstr>
      <vt:lpstr>ML课程项目 轻量化人脸表情识别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论文详解</vt:lpstr>
      <vt:lpstr>方案|原理</vt:lpstr>
      <vt:lpstr>方案|原理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人脸检测—MTCNN</vt:lpstr>
      <vt:lpstr>人脸检测—MTCNN</vt:lpstr>
      <vt:lpstr>人脸检测—MTCNN</vt:lpstr>
      <vt:lpstr>MTCNN二值化</vt:lpstr>
      <vt:lpstr>MTCNN二值化</vt:lpstr>
      <vt:lpstr>MTCNN二值化</vt:lpstr>
      <vt:lpstr>表情识别</vt:lpstr>
      <vt:lpstr>表情识别</vt:lpstr>
      <vt:lpstr>表情识别</vt:lpstr>
      <vt:lpstr>表情识别</vt:lpstr>
      <vt:lpstr>表情识别</vt:lpstr>
      <vt:lpstr>表情识别</vt:lpstr>
      <vt:lpstr>表情识别</vt:lpstr>
      <vt:lpstr>表情识别</vt:lpstr>
      <vt:lpstr>表情识别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模型剪枝方法</dc:title>
  <dc:creator>瑞 刘</dc:creator>
  <cp:lastModifiedBy>dai zhenyuan</cp:lastModifiedBy>
  <cp:revision>340</cp:revision>
  <dcterms:created xsi:type="dcterms:W3CDTF">2019-03-03T02:19:58Z</dcterms:created>
  <dcterms:modified xsi:type="dcterms:W3CDTF">2019-06-20T09:45:58Z</dcterms:modified>
</cp:coreProperties>
</file>